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bby Jones" charset="1" panose="00000000000000000000"/>
      <p:regular r:id="rId10"/>
    </p:embeddedFont>
    <p:embeddedFont>
      <p:font typeface="Awesome Lathusca" charset="1" panose="00000000000000000000"/>
      <p:regular r:id="rId11"/>
    </p:embeddedFont>
    <p:embeddedFont>
      <p:font typeface="Awesome Lathusca Italics" charset="1" panose="00000000000000000000"/>
      <p:regular r:id="rId12"/>
    </p:embeddedFont>
    <p:embeddedFont>
      <p:font typeface="Nourd" charset="1" panose="00000500000000000000"/>
      <p:regular r:id="rId13"/>
    </p:embeddedFont>
    <p:embeddedFont>
      <p:font typeface="Nourd Bold" charset="1" panose="00000800000000000000"/>
      <p:regular r:id="rId14"/>
    </p:embeddedFont>
    <p:embeddedFont>
      <p:font typeface="Nourd Light" charset="1" panose="00000400000000000000"/>
      <p:regular r:id="rId15"/>
    </p:embeddedFont>
    <p:embeddedFont>
      <p:font typeface="Nourd Medium" charset="1" panose="00000600000000000000"/>
      <p:regular r:id="rId16"/>
    </p:embeddedFont>
    <p:embeddedFont>
      <p:font typeface="Nourd Semi-Bold" charset="1" panose="00000700000000000000"/>
      <p:regular r:id="rId17"/>
    </p:embeddedFont>
    <p:embeddedFont>
      <p:font typeface="Nourd Heavy" charset="1" panose="00000A00000000000000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_Vars__4.mp4" Type="http://schemas.microsoft.com/office/2007/relationships/media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44.jpeg" Type="http://schemas.openxmlformats.org/officeDocument/2006/relationships/image"/><Relationship Id="rId9" Target="../media/VAF_Vars__4.mp4" Type="http://schemas.openxmlformats.org/officeDocument/2006/relationships/video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9.png" Type="http://schemas.openxmlformats.org/officeDocument/2006/relationships/image"/><Relationship Id="rId2" Target="../media/image45.jpeg" Type="http://schemas.openxmlformats.org/officeDocument/2006/relationships/image"/><Relationship Id="rId3" Target="../media/image46.jpe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57.jpeg" Type="http://schemas.openxmlformats.org/officeDocument/2006/relationships/image"/><Relationship Id="rId9" Target="../media/image5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1.png" Type="http://schemas.openxmlformats.org/officeDocument/2006/relationships/image"/><Relationship Id="rId15" Target="../media/image5.png" Type="http://schemas.openxmlformats.org/officeDocument/2006/relationships/image"/><Relationship Id="rId16" Target="../media/image6.svg" Type="http://schemas.openxmlformats.org/officeDocument/2006/relationships/image"/><Relationship Id="rId17" Target="../media/image7.png" Type="http://schemas.openxmlformats.org/officeDocument/2006/relationships/image"/><Relationship Id="rId18" Target="../media/image8.svg" Type="http://schemas.openxmlformats.org/officeDocument/2006/relationships/image"/><Relationship Id="rId19" Target="../media/image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67938" y="4709384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67010" y="735365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3" y="0"/>
                </a:lnTo>
                <a:lnTo>
                  <a:pt x="1439683" y="586670"/>
                </a:lnTo>
                <a:lnTo>
                  <a:pt x="0" y="58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04377" y="0"/>
            <a:ext cx="5783623" cy="10287000"/>
          </a:xfrm>
          <a:custGeom>
            <a:avLst/>
            <a:gdLst/>
            <a:ahLst/>
            <a:cxnLst/>
            <a:rect r="r" b="b" t="t" l="l"/>
            <a:pathLst>
              <a:path h="10287000" w="5783623">
                <a:moveTo>
                  <a:pt x="0" y="0"/>
                </a:moveTo>
                <a:lnTo>
                  <a:pt x="5783623" y="0"/>
                </a:lnTo>
                <a:lnTo>
                  <a:pt x="57836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0583" y="8011958"/>
            <a:ext cx="2831212" cy="530852"/>
          </a:xfrm>
          <a:custGeom>
            <a:avLst/>
            <a:gdLst/>
            <a:ahLst/>
            <a:cxnLst/>
            <a:rect r="r" b="b" t="t" l="l"/>
            <a:pathLst>
              <a:path h="530852" w="2831212">
                <a:moveTo>
                  <a:pt x="0" y="0"/>
                </a:moveTo>
                <a:lnTo>
                  <a:pt x="2831212" y="0"/>
                </a:lnTo>
                <a:lnTo>
                  <a:pt x="2831212" y="530852"/>
                </a:lnTo>
                <a:lnTo>
                  <a:pt x="0" y="530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04377" y="7954808"/>
            <a:ext cx="5783623" cy="143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8"/>
              </a:lnSpc>
            </a:pPr>
            <a:r>
              <a:rPr lang="en-US" sz="2741">
                <a:solidFill>
                  <a:srgbClr val="000000"/>
                </a:solidFill>
                <a:latin typeface="Nourd"/>
              </a:rPr>
              <a:t>Réalisé par : </a:t>
            </a:r>
          </a:p>
          <a:p>
            <a:pPr algn="ctr">
              <a:lnSpc>
                <a:spcPts val="3838"/>
              </a:lnSpc>
            </a:pPr>
            <a:r>
              <a:rPr lang="en-US" sz="2741">
                <a:solidFill>
                  <a:srgbClr val="000000"/>
                </a:solidFill>
                <a:latin typeface="Nourd"/>
              </a:rPr>
              <a:t>Erisa Kohansal, Shirel Amozieg, Sama Sataryian, Antony Leclerc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06693" y="1628461"/>
            <a:ext cx="9456625" cy="7629839"/>
            <a:chOff x="0" y="0"/>
            <a:chExt cx="12608834" cy="1017311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995173" cy="10173118"/>
              <a:chOff x="0" y="0"/>
              <a:chExt cx="2171886" cy="20095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171886" cy="2009505"/>
              </a:xfrm>
              <a:custGeom>
                <a:avLst/>
                <a:gdLst/>
                <a:ahLst/>
                <a:cxnLst/>
                <a:rect r="r" b="b" t="t" l="l"/>
                <a:pathLst>
                  <a:path h="2009505" w="2171886">
                    <a:moveTo>
                      <a:pt x="0" y="0"/>
                    </a:moveTo>
                    <a:lnTo>
                      <a:pt x="2171886" y="0"/>
                    </a:lnTo>
                    <a:lnTo>
                      <a:pt x="2171886" y="2009505"/>
                    </a:lnTo>
                    <a:lnTo>
                      <a:pt x="0" y="2009505"/>
                    </a:lnTo>
                    <a:close/>
                  </a:path>
                </a:pathLst>
              </a:custGeom>
              <a:solidFill>
                <a:srgbClr val="E6E6E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171886" cy="2047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028498" y="7446079"/>
              <a:ext cx="11580336" cy="856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95"/>
                </a:lnSpc>
              </a:pPr>
              <a:r>
                <a:rPr lang="en-US" sz="3853">
                  <a:solidFill>
                    <a:srgbClr val="000000"/>
                  </a:solidFill>
                  <a:latin typeface="Bobby Jones"/>
                </a:rPr>
                <a:t>Travaillez ou vous le paierez...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28498" y="1871319"/>
              <a:ext cx="9296895" cy="4974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3382"/>
                </a:lnSpc>
              </a:pPr>
              <a:r>
                <a:rPr lang="en-US" sz="1338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1476929" y="1870127"/>
              <a:ext cx="4200017" cy="5647944"/>
            </a:xfrm>
            <a:custGeom>
              <a:avLst/>
              <a:gdLst/>
              <a:ahLst/>
              <a:cxnLst/>
              <a:rect r="r" b="b" t="t" l="l"/>
              <a:pathLst>
                <a:path h="5647944" w="4200017">
                  <a:moveTo>
                    <a:pt x="0" y="0"/>
                  </a:moveTo>
                  <a:lnTo>
                    <a:pt x="4200017" y="0"/>
                  </a:lnTo>
                  <a:lnTo>
                    <a:pt x="4200017" y="5647944"/>
                  </a:lnTo>
                  <a:lnTo>
                    <a:pt x="0" y="5647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288854" y="4894754"/>
              <a:ext cx="1417663" cy="1634622"/>
            </a:xfrm>
            <a:custGeom>
              <a:avLst/>
              <a:gdLst/>
              <a:ahLst/>
              <a:cxnLst/>
              <a:rect r="r" b="b" t="t" l="l"/>
              <a:pathLst>
                <a:path h="1634622" w="1417663">
                  <a:moveTo>
                    <a:pt x="0" y="0"/>
                  </a:moveTo>
                  <a:lnTo>
                    <a:pt x="1417663" y="0"/>
                  </a:lnTo>
                  <a:lnTo>
                    <a:pt x="1417663" y="1634621"/>
                  </a:lnTo>
                  <a:lnTo>
                    <a:pt x="0" y="163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485291" y="5712065"/>
              <a:ext cx="442452" cy="1264147"/>
            </a:xfrm>
            <a:custGeom>
              <a:avLst/>
              <a:gdLst/>
              <a:ahLst/>
              <a:cxnLst/>
              <a:rect r="r" b="b" t="t" l="l"/>
              <a:pathLst>
                <a:path h="1264147" w="442452">
                  <a:moveTo>
                    <a:pt x="0" y="0"/>
                  </a:moveTo>
                  <a:lnTo>
                    <a:pt x="442451" y="0"/>
                  </a:lnTo>
                  <a:lnTo>
                    <a:pt x="442451" y="1264147"/>
                  </a:lnTo>
                  <a:lnTo>
                    <a:pt x="0" y="1264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5835394" y="2972149"/>
              <a:ext cx="1218018" cy="1935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67226" y="9647803"/>
            <a:ext cx="8905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FFA5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685903"/>
            <a:ext cx="2224069" cy="318135"/>
            <a:chOff x="0" y="0"/>
            <a:chExt cx="2965425" cy="4241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5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FFA5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A500"/>
                  </a:solidFill>
                  <a:latin typeface="Nourd"/>
                </a:rPr>
                <a:t>Design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758552" y="1322035"/>
            <a:ext cx="8770897" cy="8341952"/>
          </a:xfrm>
          <a:custGeom>
            <a:avLst/>
            <a:gdLst/>
            <a:ahLst/>
            <a:cxnLst/>
            <a:rect r="r" b="b" t="t" l="l"/>
            <a:pathLst>
              <a:path h="8341952" w="8770897">
                <a:moveTo>
                  <a:pt x="0" y="0"/>
                </a:moveTo>
                <a:lnTo>
                  <a:pt x="8770896" y="0"/>
                </a:lnTo>
                <a:lnTo>
                  <a:pt x="8770896" y="8341953"/>
                </a:lnTo>
                <a:lnTo>
                  <a:pt x="0" y="83419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937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028700"/>
            <a:ext cx="899189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Sketches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6184" y="9647803"/>
            <a:ext cx="25114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FFA5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685903"/>
            <a:ext cx="2224069" cy="318135"/>
            <a:chOff x="0" y="0"/>
            <a:chExt cx="2965425" cy="4241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5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500"/>
              </a:solidFill>
              <a:ln w="38100" cap="sq">
                <a:solidFill>
                  <a:srgbClr val="FFA5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A500"/>
                  </a:solidFill>
                  <a:latin typeface="Nourd"/>
                </a:rPr>
                <a:t>Design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884602"/>
            <a:ext cx="4761025" cy="2644744"/>
            <a:chOff x="0" y="0"/>
            <a:chExt cx="6348033" cy="352632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055956"/>
              <a:ext cx="6348033" cy="470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57"/>
                </a:lnSpc>
              </a:pPr>
              <a:r>
                <a:rPr lang="en-US" sz="2112">
                  <a:solidFill>
                    <a:srgbClr val="000000"/>
                  </a:solidFill>
                  <a:latin typeface="Bobby Jones"/>
                </a:rPr>
                <a:t>Travaillez ou vous le paierez...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53"/>
              <a:ext cx="5096312" cy="2726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336"/>
                </a:lnSpc>
              </a:pPr>
              <a:r>
                <a:rPr lang="en-US" sz="7336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245818" y="0"/>
              <a:ext cx="2302338" cy="3096053"/>
            </a:xfrm>
            <a:custGeom>
              <a:avLst/>
              <a:gdLst/>
              <a:ahLst/>
              <a:cxnLst/>
              <a:rect r="r" b="b" t="t" l="l"/>
              <a:pathLst>
                <a:path h="3096053" w="2302338">
                  <a:moveTo>
                    <a:pt x="0" y="0"/>
                  </a:moveTo>
                  <a:lnTo>
                    <a:pt x="2302338" y="0"/>
                  </a:lnTo>
                  <a:lnTo>
                    <a:pt x="2302338" y="3096053"/>
                  </a:lnTo>
                  <a:lnTo>
                    <a:pt x="0" y="309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239067" y="1658020"/>
              <a:ext cx="777125" cy="896056"/>
            </a:xfrm>
            <a:custGeom>
              <a:avLst/>
              <a:gdLst/>
              <a:ahLst/>
              <a:cxnLst/>
              <a:rect r="r" b="b" t="t" l="l"/>
              <a:pathLst>
                <a:path h="896056" w="777125">
                  <a:moveTo>
                    <a:pt x="0" y="0"/>
                  </a:moveTo>
                  <a:lnTo>
                    <a:pt x="777125" y="0"/>
                  </a:lnTo>
                  <a:lnTo>
                    <a:pt x="777125" y="896056"/>
                  </a:lnTo>
                  <a:lnTo>
                    <a:pt x="0" y="896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94922" y="2106048"/>
              <a:ext cx="242540" cy="692972"/>
            </a:xfrm>
            <a:custGeom>
              <a:avLst/>
              <a:gdLst/>
              <a:ahLst/>
              <a:cxnLst/>
              <a:rect r="r" b="b" t="t" l="l"/>
              <a:pathLst>
                <a:path h="692972" w="242540">
                  <a:moveTo>
                    <a:pt x="0" y="0"/>
                  </a:moveTo>
                  <a:lnTo>
                    <a:pt x="242540" y="0"/>
                  </a:lnTo>
                  <a:lnTo>
                    <a:pt x="242540" y="692972"/>
                  </a:lnTo>
                  <a:lnTo>
                    <a:pt x="0" y="692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635013" y="604954"/>
              <a:ext cx="667685" cy="1060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39"/>
                </a:lnSpc>
                <a:spcBef>
                  <a:spcPct val="0"/>
                </a:spcBef>
              </a:pPr>
              <a:r>
                <a:rPr lang="en-US" sz="4385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pic>
        <p:nvPicPr>
          <p:cNvPr name="Picture 25" id="25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841333" y="2000782"/>
            <a:ext cx="12220487" cy="6917257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28700" y="284527"/>
            <a:ext cx="899189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Prototype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2697" y="9647803"/>
            <a:ext cx="17811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BC1823"/>
          </a:solidFill>
        </p:spPr>
      </p:sp>
      <p:sp>
        <p:nvSpPr>
          <p:cNvPr name="Freeform 3" id="3"/>
          <p:cNvSpPr/>
          <p:nvPr/>
        </p:nvSpPr>
        <p:spPr>
          <a:xfrm flipH="false" flipV="false" rot="923770">
            <a:off x="13169676" y="1884990"/>
            <a:ext cx="3369532" cy="2291281"/>
          </a:xfrm>
          <a:custGeom>
            <a:avLst/>
            <a:gdLst/>
            <a:ahLst/>
            <a:cxnLst/>
            <a:rect r="r" b="b" t="t" l="l"/>
            <a:pathLst>
              <a:path h="2291281" w="3369532">
                <a:moveTo>
                  <a:pt x="0" y="0"/>
                </a:moveTo>
                <a:lnTo>
                  <a:pt x="3369531" y="0"/>
                </a:lnTo>
                <a:lnTo>
                  <a:pt x="3369531" y="2291281"/>
                </a:lnTo>
                <a:lnTo>
                  <a:pt x="0" y="229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859">
            <a:off x="11108965" y="4459688"/>
            <a:ext cx="3214926" cy="2141945"/>
          </a:xfrm>
          <a:custGeom>
            <a:avLst/>
            <a:gdLst/>
            <a:ahLst/>
            <a:cxnLst/>
            <a:rect r="r" b="b" t="t" l="l"/>
            <a:pathLst>
              <a:path h="2141945" w="3214926">
                <a:moveTo>
                  <a:pt x="0" y="0"/>
                </a:moveTo>
                <a:lnTo>
                  <a:pt x="3214927" y="0"/>
                </a:lnTo>
                <a:lnTo>
                  <a:pt x="3214927" y="2141944"/>
                </a:lnTo>
                <a:lnTo>
                  <a:pt x="0" y="2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58935" y="6532782"/>
            <a:ext cx="2232364" cy="2669493"/>
          </a:xfrm>
          <a:custGeom>
            <a:avLst/>
            <a:gdLst/>
            <a:ahLst/>
            <a:cxnLst/>
            <a:rect r="r" b="b" t="t" l="l"/>
            <a:pathLst>
              <a:path h="2669493" w="2232364">
                <a:moveTo>
                  <a:pt x="0" y="0"/>
                </a:moveTo>
                <a:lnTo>
                  <a:pt x="2232364" y="0"/>
                </a:lnTo>
                <a:lnTo>
                  <a:pt x="2232364" y="2669493"/>
                </a:lnTo>
                <a:lnTo>
                  <a:pt x="0" y="266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899189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Retours sur le premier prototype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165748" y="4830734"/>
            <a:ext cx="1420681" cy="1399852"/>
          </a:xfrm>
          <a:custGeom>
            <a:avLst/>
            <a:gdLst/>
            <a:ahLst/>
            <a:cxnLst/>
            <a:rect r="r" b="b" t="t" l="l"/>
            <a:pathLst>
              <a:path h="1399852" w="1420681">
                <a:moveTo>
                  <a:pt x="0" y="0"/>
                </a:moveTo>
                <a:lnTo>
                  <a:pt x="1420682" y="0"/>
                </a:lnTo>
                <a:lnTo>
                  <a:pt x="1420682" y="1399852"/>
                </a:lnTo>
                <a:lnTo>
                  <a:pt x="0" y="1399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06845" y="2420330"/>
            <a:ext cx="1138487" cy="1220600"/>
          </a:xfrm>
          <a:custGeom>
            <a:avLst/>
            <a:gdLst/>
            <a:ahLst/>
            <a:cxnLst/>
            <a:rect r="r" b="b" t="t" l="l"/>
            <a:pathLst>
              <a:path h="1220600" w="1138487">
                <a:moveTo>
                  <a:pt x="0" y="0"/>
                </a:moveTo>
                <a:lnTo>
                  <a:pt x="1138488" y="0"/>
                </a:lnTo>
                <a:lnTo>
                  <a:pt x="1138488" y="1220600"/>
                </a:lnTo>
                <a:lnTo>
                  <a:pt x="0" y="1220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65748" y="7420390"/>
            <a:ext cx="1420681" cy="1252783"/>
          </a:xfrm>
          <a:custGeom>
            <a:avLst/>
            <a:gdLst/>
            <a:ahLst/>
            <a:cxnLst/>
            <a:rect r="r" b="b" t="t" l="l"/>
            <a:pathLst>
              <a:path h="1252783" w="1420681">
                <a:moveTo>
                  <a:pt x="0" y="0"/>
                </a:moveTo>
                <a:lnTo>
                  <a:pt x="1420682" y="0"/>
                </a:lnTo>
                <a:lnTo>
                  <a:pt x="1420682" y="1252782"/>
                </a:lnTo>
                <a:lnTo>
                  <a:pt x="0" y="1252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64384" y="2794228"/>
            <a:ext cx="8752045" cy="50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3">
                <a:solidFill>
                  <a:srgbClr val="000000"/>
                </a:solidFill>
                <a:latin typeface="Nourd"/>
              </a:rPr>
              <a:t>Développer plus le côté interactif avec l’interface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60341" y="7810379"/>
            <a:ext cx="4983659" cy="50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4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Nourd"/>
              </a:rPr>
              <a:t>Mais il reste très bien !!!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64384" y="5302303"/>
            <a:ext cx="6056208" cy="50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4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Nourd"/>
              </a:rPr>
              <a:t>Montrer l’efficacité du prototype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9994" y="9647803"/>
            <a:ext cx="24352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9685903"/>
            <a:ext cx="1870085" cy="318135"/>
            <a:chOff x="0" y="0"/>
            <a:chExt cx="2493447" cy="42418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1823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BC1823"/>
                  </a:solidFill>
                  <a:latin typeface="Nourd"/>
                </a:rPr>
                <a:t>Evaluation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4295775"/>
            <a:ext cx="18288000" cy="5991225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85967" y="1028700"/>
            <a:ext cx="7858033" cy="1473381"/>
          </a:xfrm>
          <a:custGeom>
            <a:avLst/>
            <a:gdLst/>
            <a:ahLst/>
            <a:cxnLst/>
            <a:rect r="r" b="b" t="t" l="l"/>
            <a:pathLst>
              <a:path h="1473381" w="7858033">
                <a:moveTo>
                  <a:pt x="0" y="0"/>
                </a:moveTo>
                <a:lnTo>
                  <a:pt x="7858033" y="0"/>
                </a:lnTo>
                <a:lnTo>
                  <a:pt x="7858033" y="1473381"/>
                </a:lnTo>
                <a:lnTo>
                  <a:pt x="0" y="1473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31489"/>
            <a:ext cx="14315528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Nourd"/>
              </a:rPr>
              <a:t>On a avancé ensemble pour tous les processus de ce projet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5967" y="1209675"/>
            <a:ext cx="10187890" cy="96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</a:pPr>
            <a:r>
              <a:rPr lang="en-US" sz="6000">
                <a:solidFill>
                  <a:srgbClr val="000000"/>
                </a:solidFill>
                <a:latin typeface="Nourd Bold"/>
              </a:rPr>
              <a:t>Répartition de travail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62851" y="7953178"/>
            <a:ext cx="1161348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 Bold"/>
              </a:rPr>
              <a:t>Antony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52869" y="5612802"/>
            <a:ext cx="1172027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 Bold"/>
              </a:rPr>
              <a:t>Shirel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6879" y="5988038"/>
            <a:ext cx="909834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 Bold"/>
              </a:rPr>
              <a:t>Erisa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6879" y="7878077"/>
            <a:ext cx="909834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 Bold"/>
              </a:rPr>
              <a:t>Sama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258452">
            <a:off x="2385307" y="5905067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3"/>
                </a:lnTo>
                <a:lnTo>
                  <a:pt x="0" y="28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8952">
            <a:off x="2409518" y="6204111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1" y="0"/>
                </a:lnTo>
                <a:lnTo>
                  <a:pt x="939841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08937" y="5655148"/>
            <a:ext cx="1271473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Mojan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67689" y="6278188"/>
            <a:ext cx="1257570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Mahdy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345566">
            <a:off x="2495728" y="7935750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28948">
            <a:off x="2487065" y="8136521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27560" y="7367186"/>
            <a:ext cx="855009" cy="4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Nourd"/>
              </a:rPr>
              <a:t>Ati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83300" y="8236374"/>
            <a:ext cx="1041959" cy="4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Nourd"/>
              </a:rPr>
              <a:t>Melika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6018" y="4562475"/>
            <a:ext cx="5722243" cy="44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  <a:spcBef>
                <a:spcPct val="0"/>
              </a:spcBef>
            </a:pPr>
            <a:r>
              <a:rPr lang="en-US" sz="2593">
                <a:solidFill>
                  <a:srgbClr val="000000"/>
                </a:solidFill>
                <a:latin typeface="Nourd Bold"/>
              </a:rPr>
              <a:t>Interviews organisées par chacun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91026" y="9647803"/>
            <a:ext cx="24145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1759035" y="8010328"/>
            <a:ext cx="980546" cy="720290"/>
            <a:chOff x="0" y="0"/>
            <a:chExt cx="1307395" cy="960387"/>
          </a:xfrm>
        </p:grpSpPr>
        <p:sp>
          <p:nvSpPr>
            <p:cNvPr name="Freeform 28" id="28"/>
            <p:cNvSpPr/>
            <p:nvPr/>
          </p:nvSpPr>
          <p:spPr>
            <a:xfrm flipH="false" flipV="false" rot="-681338">
              <a:off x="24521" y="11971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928948">
              <a:off x="27136" y="426252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8"/>
                  </a:lnTo>
                  <a:lnTo>
                    <a:pt x="0" y="37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-2569199">
            <a:off x="11729038" y="7870206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1" y="0"/>
                </a:lnTo>
                <a:lnTo>
                  <a:pt x="939841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638882" y="7351847"/>
            <a:ext cx="3324599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Anonyme Informatique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39581" y="7953178"/>
            <a:ext cx="3324599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Anonyme Psychologie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59035" y="8375360"/>
            <a:ext cx="3324599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Julie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85806" y="4728053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Alma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35764" y="5348655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Salomé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43526" y="5561594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David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168262" y="5919891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Avigaïl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33640" y="4953792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Noa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33640" y="6167541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Liora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3187717" y="5098716"/>
            <a:ext cx="980546" cy="1142472"/>
            <a:chOff x="0" y="0"/>
            <a:chExt cx="1307395" cy="1523296"/>
          </a:xfrm>
        </p:grpSpPr>
        <p:sp>
          <p:nvSpPr>
            <p:cNvPr name="Freeform 41" id="41"/>
            <p:cNvSpPr/>
            <p:nvPr/>
          </p:nvSpPr>
          <p:spPr>
            <a:xfrm flipH="false" flipV="false" rot="-681338">
              <a:off x="24521" y="68262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8"/>
                  </a:lnTo>
                  <a:lnTo>
                    <a:pt x="0" y="37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928948">
              <a:off x="27136" y="98916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-2569199">
              <a:off x="-39996" y="376080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-9881598">
            <a:off x="11135355" y="5405805"/>
            <a:ext cx="980546" cy="1142472"/>
            <a:chOff x="0" y="0"/>
            <a:chExt cx="1307395" cy="1523296"/>
          </a:xfrm>
        </p:grpSpPr>
        <p:sp>
          <p:nvSpPr>
            <p:cNvPr name="Freeform 45" id="45"/>
            <p:cNvSpPr/>
            <p:nvPr/>
          </p:nvSpPr>
          <p:spPr>
            <a:xfrm flipH="false" flipV="false" rot="-681338">
              <a:off x="24521" y="68262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8"/>
                  </a:lnTo>
                  <a:lnTo>
                    <a:pt x="0" y="37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928948">
              <a:off x="27136" y="98916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2569199">
              <a:off x="-39996" y="376080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8" id="48"/>
          <p:cNvSpPr/>
          <p:nvPr/>
        </p:nvSpPr>
        <p:spPr>
          <a:xfrm flipH="false" flipV="false" rot="-2051350">
            <a:off x="2386639" y="7756553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2842576">
            <a:off x="2317691" y="8332599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3447259" y="7801780"/>
            <a:ext cx="1201248" cy="4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Nourd"/>
              </a:rPr>
              <a:t>Fateme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000594" y="8673468"/>
            <a:ext cx="1201248" cy="4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Nourd"/>
              </a:rPr>
              <a:t>Mona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713" y="1259843"/>
            <a:ext cx="5383227" cy="1009355"/>
          </a:xfrm>
          <a:custGeom>
            <a:avLst/>
            <a:gdLst/>
            <a:ahLst/>
            <a:cxnLst/>
            <a:rect r="r" b="b" t="t" l="l"/>
            <a:pathLst>
              <a:path h="1009355" w="5383227">
                <a:moveTo>
                  <a:pt x="0" y="0"/>
                </a:moveTo>
                <a:lnTo>
                  <a:pt x="5383227" y="0"/>
                </a:lnTo>
                <a:lnTo>
                  <a:pt x="5383227" y="1009355"/>
                </a:lnTo>
                <a:lnTo>
                  <a:pt x="0" y="1009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0" y="3853746"/>
            <a:ext cx="18288000" cy="643325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41740" y="311169"/>
            <a:ext cx="4362783" cy="2906704"/>
          </a:xfrm>
          <a:custGeom>
            <a:avLst/>
            <a:gdLst/>
            <a:ahLst/>
            <a:cxnLst/>
            <a:rect r="r" b="b" t="t" l="l"/>
            <a:pathLst>
              <a:path h="2906704" w="4362783">
                <a:moveTo>
                  <a:pt x="0" y="0"/>
                </a:moveTo>
                <a:lnTo>
                  <a:pt x="4362783" y="0"/>
                </a:lnTo>
                <a:lnTo>
                  <a:pt x="4362783" y="2906704"/>
                </a:lnTo>
                <a:lnTo>
                  <a:pt x="0" y="2906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88995" y="1212218"/>
            <a:ext cx="10187890" cy="96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</a:pPr>
            <a:r>
              <a:rPr lang="en-US" sz="6000">
                <a:solidFill>
                  <a:srgbClr val="000000"/>
                </a:solidFill>
                <a:latin typeface="Nourd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5946" y="9647803"/>
            <a:ext cx="2516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14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88995" y="4707180"/>
            <a:ext cx="14315528" cy="3689596"/>
            <a:chOff x="0" y="0"/>
            <a:chExt cx="19087371" cy="491946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19087371" cy="685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Nourd Bold"/>
                </a:rPr>
                <a:t>Ce que nous avons appris :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13726" y="1394962"/>
              <a:ext cx="14597579" cy="655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6540" indent="-318270" lvl="1">
                <a:lnSpc>
                  <a:spcPts val="4127"/>
                </a:lnSpc>
                <a:buFont typeface="Arial"/>
                <a:buChar char="•"/>
              </a:pPr>
              <a:r>
                <a:rPr lang="en-US" sz="2948">
                  <a:solidFill>
                    <a:srgbClr val="000000"/>
                  </a:solidFill>
                  <a:latin typeface="Nourd"/>
                </a:rPr>
                <a:t>Utilisateur au centre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13726" y="2826810"/>
              <a:ext cx="14597579" cy="655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6540" indent="-318270" lvl="1">
                <a:lnSpc>
                  <a:spcPts val="4127"/>
                </a:lnSpc>
                <a:buFont typeface="Arial"/>
                <a:buChar char="•"/>
              </a:pPr>
              <a:r>
                <a:rPr lang="en-US" sz="2948">
                  <a:solidFill>
                    <a:srgbClr val="000000"/>
                  </a:solidFill>
                  <a:latin typeface="Nourd"/>
                </a:rPr>
                <a:t>Importance de Generative Design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13726" y="4263661"/>
              <a:ext cx="14597579" cy="655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6540" indent="-318270" lvl="1">
                <a:lnSpc>
                  <a:spcPts val="4127"/>
                </a:lnSpc>
                <a:buFont typeface="Arial"/>
                <a:buChar char="•"/>
              </a:pPr>
              <a:r>
                <a:rPr lang="en-US" sz="2948">
                  <a:solidFill>
                    <a:srgbClr val="000000"/>
                  </a:solidFill>
                  <a:latin typeface="Nourd"/>
                </a:rPr>
                <a:t>Communication / partage d’idées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497186">
            <a:off x="1560072" y="1426658"/>
            <a:ext cx="4764373" cy="3573280"/>
          </a:xfrm>
          <a:custGeom>
            <a:avLst/>
            <a:gdLst/>
            <a:ahLst/>
            <a:cxnLst/>
            <a:rect r="r" b="b" t="t" l="l"/>
            <a:pathLst>
              <a:path h="3573280" w="4764373">
                <a:moveTo>
                  <a:pt x="0" y="0"/>
                </a:moveTo>
                <a:lnTo>
                  <a:pt x="4764374" y="0"/>
                </a:lnTo>
                <a:lnTo>
                  <a:pt x="4764374" y="3573280"/>
                </a:lnTo>
                <a:lnTo>
                  <a:pt x="0" y="3573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19594">
            <a:off x="13076188" y="4048183"/>
            <a:ext cx="3484636" cy="4646182"/>
          </a:xfrm>
          <a:custGeom>
            <a:avLst/>
            <a:gdLst/>
            <a:ahLst/>
            <a:cxnLst/>
            <a:rect r="r" b="b" t="t" l="l"/>
            <a:pathLst>
              <a:path h="4646182" w="3484636">
                <a:moveTo>
                  <a:pt x="0" y="0"/>
                </a:moveTo>
                <a:lnTo>
                  <a:pt x="3484636" y="0"/>
                </a:lnTo>
                <a:lnTo>
                  <a:pt x="3484636" y="4646182"/>
                </a:lnTo>
                <a:lnTo>
                  <a:pt x="0" y="46461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23780" y="4586287"/>
            <a:ext cx="9040441" cy="178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Nourd Bold"/>
              </a:rPr>
              <a:t>MERCI POUR VOTRE ATTENTION 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9280" y="9647803"/>
            <a:ext cx="24495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4524" y="9647803"/>
            <a:ext cx="15446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2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96467" y="2163400"/>
            <a:ext cx="13895066" cy="5960200"/>
            <a:chOff x="0" y="0"/>
            <a:chExt cx="18526755" cy="794693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9939034" cy="7946933"/>
            </a:xfrm>
            <a:prstGeom prst="rect">
              <a:avLst/>
            </a:prstGeom>
            <a:solidFill>
              <a:srgbClr val="7ED957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50431" y="2955171"/>
              <a:ext cx="7966379" cy="1184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312"/>
                </a:lnSpc>
              </a:pPr>
              <a:r>
                <a:rPr lang="en-US" sz="5625" u="none">
                  <a:solidFill>
                    <a:srgbClr val="000000"/>
                  </a:solidFill>
                  <a:latin typeface="Nourd Bold"/>
                </a:rPr>
                <a:t>Vue d'ensemble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1100911">
              <a:off x="8464042" y="1297409"/>
              <a:ext cx="905536" cy="1158243"/>
            </a:xfrm>
            <a:custGeom>
              <a:avLst/>
              <a:gdLst/>
              <a:ahLst/>
              <a:cxnLst/>
              <a:rect r="r" b="b" t="t" l="l"/>
              <a:pathLst>
                <a:path h="1158243" w="905536">
                  <a:moveTo>
                    <a:pt x="0" y="0"/>
                  </a:moveTo>
                  <a:lnTo>
                    <a:pt x="905535" y="0"/>
                  </a:lnTo>
                  <a:lnTo>
                    <a:pt x="905535" y="1158243"/>
                  </a:lnTo>
                  <a:lnTo>
                    <a:pt x="0" y="11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-1049655">
              <a:off x="892538" y="1426574"/>
              <a:ext cx="815951" cy="1043659"/>
            </a:xfrm>
            <a:custGeom>
              <a:avLst/>
              <a:gdLst/>
              <a:ahLst/>
              <a:cxnLst/>
              <a:rect r="r" b="b" t="t" l="l"/>
              <a:pathLst>
                <a:path h="1043659" w="815951">
                  <a:moveTo>
                    <a:pt x="815951" y="0"/>
                  </a:moveTo>
                  <a:lnTo>
                    <a:pt x="0" y="0"/>
                  </a:lnTo>
                  <a:lnTo>
                    <a:pt x="0" y="1043659"/>
                  </a:lnTo>
                  <a:lnTo>
                    <a:pt x="815951" y="1043659"/>
                  </a:lnTo>
                  <a:lnTo>
                    <a:pt x="81595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699088">
              <a:off x="1109717" y="4684326"/>
              <a:ext cx="905536" cy="1158243"/>
            </a:xfrm>
            <a:custGeom>
              <a:avLst/>
              <a:gdLst/>
              <a:ahLst/>
              <a:cxnLst/>
              <a:rect r="r" b="b" t="t" l="l"/>
              <a:pathLst>
                <a:path h="1158243" w="905536">
                  <a:moveTo>
                    <a:pt x="0" y="0"/>
                  </a:moveTo>
                  <a:lnTo>
                    <a:pt x="905536" y="0"/>
                  </a:lnTo>
                  <a:lnTo>
                    <a:pt x="905536" y="1158243"/>
                  </a:lnTo>
                  <a:lnTo>
                    <a:pt x="0" y="11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9750344">
              <a:off x="8442753" y="4550322"/>
              <a:ext cx="815951" cy="1043659"/>
            </a:xfrm>
            <a:custGeom>
              <a:avLst/>
              <a:gdLst/>
              <a:ahLst/>
              <a:cxnLst/>
              <a:rect r="r" b="b" t="t" l="l"/>
              <a:pathLst>
                <a:path h="1043659" w="815951">
                  <a:moveTo>
                    <a:pt x="815951" y="0"/>
                  </a:moveTo>
                  <a:lnTo>
                    <a:pt x="0" y="0"/>
                  </a:lnTo>
                  <a:lnTo>
                    <a:pt x="0" y="1043659"/>
                  </a:lnTo>
                  <a:lnTo>
                    <a:pt x="815951" y="1043659"/>
                  </a:lnTo>
                  <a:lnTo>
                    <a:pt x="81595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 rot="0">
              <a:off x="9939034" y="0"/>
              <a:ext cx="8175127" cy="7946933"/>
            </a:xfrm>
            <a:prstGeom prst="rect">
              <a:avLst/>
            </a:pr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939034" y="-66675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I</a:t>
              </a:r>
              <a:r>
                <a:rPr lang="en-US" sz="3541">
                  <a:solidFill>
                    <a:srgbClr val="000000"/>
                  </a:solidFill>
                  <a:latin typeface="Nourd"/>
                </a:rPr>
                <a:t>ntroduction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939034" y="1996029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Découvert</a:t>
              </a:r>
              <a:r>
                <a:rPr lang="en-US" sz="3541">
                  <a:solidFill>
                    <a:srgbClr val="000000"/>
                  </a:solidFill>
                  <a:latin typeface="Nourd"/>
                </a:rPr>
                <a:t>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939034" y="3030104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Invention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939034" y="4064180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Design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939034" y="5098255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Evaluation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939034" y="6132330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Répartition </a:t>
              </a:r>
              <a:r>
                <a:rPr lang="en-US" sz="3541">
                  <a:solidFill>
                    <a:srgbClr val="000000"/>
                  </a:solidFill>
                  <a:latin typeface="Nourd"/>
                </a:rPr>
                <a:t>de travail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939034" y="7166406"/>
              <a:ext cx="8587721" cy="780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Conclusion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939034" y="964677"/>
              <a:ext cx="8587721" cy="780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Design Process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539458" y="284794"/>
            <a:ext cx="2080039" cy="111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  <a:r>
              <a:rPr lang="en-US" sz="3992">
                <a:solidFill>
                  <a:srgbClr val="000000"/>
                </a:solidFill>
                <a:latin typeface="Awesome Lathusca"/>
              </a:rPr>
              <a:t>Work Escape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639788" y="284527"/>
            <a:ext cx="939690" cy="1263642"/>
          </a:xfrm>
          <a:custGeom>
            <a:avLst/>
            <a:gdLst/>
            <a:ahLst/>
            <a:cxnLst/>
            <a:rect r="r" b="b" t="t" l="l"/>
            <a:pathLst>
              <a:path h="1263642" w="939690">
                <a:moveTo>
                  <a:pt x="0" y="0"/>
                </a:moveTo>
                <a:lnTo>
                  <a:pt x="939690" y="0"/>
                </a:lnTo>
                <a:lnTo>
                  <a:pt x="939690" y="1263642"/>
                </a:lnTo>
                <a:lnTo>
                  <a:pt x="0" y="1263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045179" y="961241"/>
            <a:ext cx="317180" cy="365722"/>
          </a:xfrm>
          <a:custGeom>
            <a:avLst/>
            <a:gdLst/>
            <a:ahLst/>
            <a:cxnLst/>
            <a:rect r="r" b="b" t="t" l="l"/>
            <a:pathLst>
              <a:path h="365722" w="317180">
                <a:moveTo>
                  <a:pt x="0" y="0"/>
                </a:moveTo>
                <a:lnTo>
                  <a:pt x="317180" y="0"/>
                </a:lnTo>
                <a:lnTo>
                  <a:pt x="317180" y="365722"/>
                </a:lnTo>
                <a:lnTo>
                  <a:pt x="0" y="365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312863" y="1144102"/>
            <a:ext cx="98992" cy="282834"/>
          </a:xfrm>
          <a:custGeom>
            <a:avLst/>
            <a:gdLst/>
            <a:ahLst/>
            <a:cxnLst/>
            <a:rect r="r" b="b" t="t" l="l"/>
            <a:pathLst>
              <a:path h="282834" w="98992">
                <a:moveTo>
                  <a:pt x="0" y="0"/>
                </a:moveTo>
                <a:lnTo>
                  <a:pt x="98992" y="0"/>
                </a:lnTo>
                <a:lnTo>
                  <a:pt x="98992" y="282834"/>
                </a:lnTo>
                <a:lnTo>
                  <a:pt x="0" y="282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614928" y="515688"/>
            <a:ext cx="272513" cy="4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Awesome Lathusca"/>
              </a:rPr>
              <a:t>&amp;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8115" y="3748018"/>
            <a:ext cx="14651769" cy="3714391"/>
            <a:chOff x="0" y="0"/>
            <a:chExt cx="19535693" cy="495252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3158153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 Bold"/>
                </a:rPr>
                <a:t>Context</a:t>
              </a:r>
              <a:r>
                <a:rPr lang="en-US" sz="3999">
                  <a:solidFill>
                    <a:srgbClr val="000000"/>
                  </a:solidFill>
                  <a:latin typeface="Nourd"/>
                </a:rPr>
                <a:t>         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3833712" y="402168"/>
              <a:ext cx="9393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12700" y="1032450"/>
              <a:ext cx="37490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 Bold"/>
                </a:rPr>
                <a:t>Problème</a:t>
              </a:r>
              <a:r>
                <a:rPr lang="en-US" sz="3999">
                  <a:solidFill>
                    <a:srgbClr val="000000"/>
                  </a:solidFill>
                  <a:latin typeface="Nourd"/>
                </a:rPr>
                <a:t>      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3833712" y="1561618"/>
              <a:ext cx="9393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141586"/>
              <a:ext cx="37617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 Bold"/>
                </a:rPr>
                <a:t>Objective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612742" y="2192386"/>
              <a:ext cx="13922951" cy="2760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"/>
                </a:rPr>
                <a:t>Mise en place d’une plateforme pour mettre      en relation les gens qui veulent étudier mais qui ne connaissent personne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612742" y="1057850"/>
              <a:ext cx="13922951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"/>
                </a:rPr>
                <a:t>Comment trouver des gens intéressés?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612742" y="-76200"/>
              <a:ext cx="13922951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"/>
                </a:rPr>
                <a:t>Travail en groupe à la bibliothèque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3833712" y="2728959"/>
              <a:ext cx="9393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818115" y="7097994"/>
            <a:ext cx="2193231" cy="1776518"/>
          </a:xfrm>
          <a:custGeom>
            <a:avLst/>
            <a:gdLst/>
            <a:ahLst/>
            <a:cxnLst/>
            <a:rect r="r" b="b" t="t" l="l"/>
            <a:pathLst>
              <a:path h="1776518" w="2193231">
                <a:moveTo>
                  <a:pt x="0" y="0"/>
                </a:moveTo>
                <a:lnTo>
                  <a:pt x="2193232" y="0"/>
                </a:lnTo>
                <a:lnTo>
                  <a:pt x="2193232" y="1776517"/>
                </a:lnTo>
                <a:lnTo>
                  <a:pt x="0" y="1776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7858033" cy="1473381"/>
          </a:xfrm>
          <a:custGeom>
            <a:avLst/>
            <a:gdLst/>
            <a:ahLst/>
            <a:cxnLst/>
            <a:rect r="r" b="b" t="t" l="l"/>
            <a:pathLst>
              <a:path h="1473381" w="7858033">
                <a:moveTo>
                  <a:pt x="0" y="0"/>
                </a:moveTo>
                <a:lnTo>
                  <a:pt x="7858033" y="0"/>
                </a:lnTo>
                <a:lnTo>
                  <a:pt x="7858033" y="1473381"/>
                </a:lnTo>
                <a:lnTo>
                  <a:pt x="0" y="147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7485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Introduction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5555" y="9647803"/>
            <a:ext cx="1524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39458" y="284794"/>
            <a:ext cx="2080039" cy="111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  <a:r>
              <a:rPr lang="en-US" sz="3992">
                <a:solidFill>
                  <a:srgbClr val="000000"/>
                </a:solidFill>
                <a:latin typeface="Awesome Lathusca"/>
              </a:rPr>
              <a:t>Work Escape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639788" y="284527"/>
            <a:ext cx="939690" cy="1263642"/>
          </a:xfrm>
          <a:custGeom>
            <a:avLst/>
            <a:gdLst/>
            <a:ahLst/>
            <a:cxnLst/>
            <a:rect r="r" b="b" t="t" l="l"/>
            <a:pathLst>
              <a:path h="1263642" w="939690">
                <a:moveTo>
                  <a:pt x="0" y="0"/>
                </a:moveTo>
                <a:lnTo>
                  <a:pt x="939690" y="0"/>
                </a:lnTo>
                <a:lnTo>
                  <a:pt x="939690" y="1263642"/>
                </a:lnTo>
                <a:lnTo>
                  <a:pt x="0" y="126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7045179" y="961241"/>
            <a:ext cx="317180" cy="365722"/>
          </a:xfrm>
          <a:custGeom>
            <a:avLst/>
            <a:gdLst/>
            <a:ahLst/>
            <a:cxnLst/>
            <a:rect r="r" b="b" t="t" l="l"/>
            <a:pathLst>
              <a:path h="365722" w="317180">
                <a:moveTo>
                  <a:pt x="0" y="0"/>
                </a:moveTo>
                <a:lnTo>
                  <a:pt x="317180" y="0"/>
                </a:lnTo>
                <a:lnTo>
                  <a:pt x="317180" y="365722"/>
                </a:lnTo>
                <a:lnTo>
                  <a:pt x="0" y="365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312863" y="1144102"/>
            <a:ext cx="98992" cy="282834"/>
          </a:xfrm>
          <a:custGeom>
            <a:avLst/>
            <a:gdLst/>
            <a:ahLst/>
            <a:cxnLst/>
            <a:rect r="r" b="b" t="t" l="l"/>
            <a:pathLst>
              <a:path h="282834" w="98992">
                <a:moveTo>
                  <a:pt x="0" y="0"/>
                </a:moveTo>
                <a:lnTo>
                  <a:pt x="98992" y="0"/>
                </a:lnTo>
                <a:lnTo>
                  <a:pt x="98992" y="282834"/>
                </a:lnTo>
                <a:lnTo>
                  <a:pt x="0" y="282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614928" y="515688"/>
            <a:ext cx="272513" cy="4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Awesome Lathusca"/>
              </a:rPr>
              <a:t>&amp;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25" y="3720582"/>
            <a:ext cx="18288000" cy="7220355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3965783"/>
            <a:ext cx="3832967" cy="1147722"/>
            <a:chOff x="0" y="0"/>
            <a:chExt cx="5110622" cy="15302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0622" cy="1530296"/>
            </a:xfrm>
            <a:custGeom>
              <a:avLst/>
              <a:gdLst/>
              <a:ahLst/>
              <a:cxnLst/>
              <a:rect r="r" b="b" t="t" l="l"/>
              <a:pathLst>
                <a:path h="1530296" w="5110622">
                  <a:moveTo>
                    <a:pt x="0" y="0"/>
                  </a:moveTo>
                  <a:lnTo>
                    <a:pt x="5110622" y="0"/>
                  </a:lnTo>
                  <a:lnTo>
                    <a:pt x="5110622" y="1530296"/>
                  </a:lnTo>
                  <a:lnTo>
                    <a:pt x="0" y="1530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849" t="0" r="-29849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09829" y="168248"/>
              <a:ext cx="3290964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GENERATIVE DESIGN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82099" y="5791134"/>
            <a:ext cx="2582996" cy="770202"/>
          </a:xfrm>
          <a:custGeom>
            <a:avLst/>
            <a:gdLst/>
            <a:ahLst/>
            <a:cxnLst/>
            <a:rect r="r" b="b" t="t" l="l"/>
            <a:pathLst>
              <a:path h="770202" w="2582996">
                <a:moveTo>
                  <a:pt x="0" y="0"/>
                </a:moveTo>
                <a:lnTo>
                  <a:pt x="2582996" y="0"/>
                </a:lnTo>
                <a:lnTo>
                  <a:pt x="2582996" y="770202"/>
                </a:lnTo>
                <a:lnTo>
                  <a:pt x="0" y="77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54417" y="5819762"/>
            <a:ext cx="2494146" cy="743709"/>
          </a:xfrm>
          <a:custGeom>
            <a:avLst/>
            <a:gdLst/>
            <a:ahLst/>
            <a:cxnLst/>
            <a:rect r="r" b="b" t="t" l="l"/>
            <a:pathLst>
              <a:path h="743709" w="2494146">
                <a:moveTo>
                  <a:pt x="0" y="0"/>
                </a:moveTo>
                <a:lnTo>
                  <a:pt x="2494147" y="0"/>
                </a:lnTo>
                <a:lnTo>
                  <a:pt x="2494147" y="743709"/>
                </a:lnTo>
                <a:lnTo>
                  <a:pt x="0" y="74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4593" y="5819762"/>
            <a:ext cx="2494146" cy="743709"/>
          </a:xfrm>
          <a:custGeom>
            <a:avLst/>
            <a:gdLst/>
            <a:ahLst/>
            <a:cxnLst/>
            <a:rect r="r" b="b" t="t" l="l"/>
            <a:pathLst>
              <a:path h="743709" w="2494146">
                <a:moveTo>
                  <a:pt x="0" y="0"/>
                </a:moveTo>
                <a:lnTo>
                  <a:pt x="2494146" y="0"/>
                </a:lnTo>
                <a:lnTo>
                  <a:pt x="2494146" y="743709"/>
                </a:lnTo>
                <a:lnTo>
                  <a:pt x="0" y="743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75882" y="5819762"/>
            <a:ext cx="2494146" cy="743709"/>
          </a:xfrm>
          <a:custGeom>
            <a:avLst/>
            <a:gdLst/>
            <a:ahLst/>
            <a:cxnLst/>
            <a:rect r="r" b="b" t="t" l="l"/>
            <a:pathLst>
              <a:path h="743709" w="2494146">
                <a:moveTo>
                  <a:pt x="0" y="0"/>
                </a:moveTo>
                <a:lnTo>
                  <a:pt x="2494146" y="0"/>
                </a:lnTo>
                <a:lnTo>
                  <a:pt x="2494146" y="743709"/>
                </a:lnTo>
                <a:lnTo>
                  <a:pt x="0" y="743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94679">
            <a:off x="7468788" y="7402058"/>
            <a:ext cx="2177103" cy="4114800"/>
          </a:xfrm>
          <a:custGeom>
            <a:avLst/>
            <a:gdLst/>
            <a:ahLst/>
            <a:cxnLst/>
            <a:rect r="r" b="b" t="t" l="l"/>
            <a:pathLst>
              <a:path h="4114800" w="2177103">
                <a:moveTo>
                  <a:pt x="0" y="0"/>
                </a:moveTo>
                <a:lnTo>
                  <a:pt x="2177103" y="0"/>
                </a:lnTo>
                <a:lnTo>
                  <a:pt x="2177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8225" y="6840918"/>
            <a:ext cx="4416192" cy="197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Interviews</a:t>
            </a:r>
          </a:p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Interactions points</a:t>
            </a:r>
          </a:p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Diagramme d’affinité </a:t>
            </a:r>
          </a:p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Persona / Scenario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099" y="5799225"/>
            <a:ext cx="2620803" cy="53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Découverte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66353" y="5799225"/>
            <a:ext cx="2282211" cy="53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Invention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5930" y="5799225"/>
            <a:ext cx="2282211" cy="53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88223" y="5799225"/>
            <a:ext cx="2282211" cy="53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Evaluation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78804" y="6876399"/>
            <a:ext cx="4528313" cy="98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Brainstorming</a:t>
            </a:r>
          </a:p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 u="none">
                <a:solidFill>
                  <a:srgbClr val="000000"/>
                </a:solidFill>
                <a:latin typeface="Nourd"/>
              </a:rPr>
              <a:t>Diagramme d’affinité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7094" y="6840918"/>
            <a:ext cx="3645901" cy="197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Sketches</a:t>
            </a:r>
          </a:p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Prototype</a:t>
            </a:r>
          </a:p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Scenarios</a:t>
            </a:r>
          </a:p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Videos prototype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8881" y="6840918"/>
            <a:ext cx="3659944" cy="98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Avis prof après la première video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07458" y="9303977"/>
            <a:ext cx="3570764" cy="53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Processus itératif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49787" y="1031686"/>
            <a:ext cx="7858033" cy="1473381"/>
          </a:xfrm>
          <a:custGeom>
            <a:avLst/>
            <a:gdLst/>
            <a:ahLst/>
            <a:cxnLst/>
            <a:rect r="r" b="b" t="t" l="l"/>
            <a:pathLst>
              <a:path h="1473381" w="7858033">
                <a:moveTo>
                  <a:pt x="0" y="0"/>
                </a:moveTo>
                <a:lnTo>
                  <a:pt x="7858033" y="0"/>
                </a:lnTo>
                <a:lnTo>
                  <a:pt x="7858033" y="1473381"/>
                </a:lnTo>
                <a:lnTo>
                  <a:pt x="0" y="1473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41012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Design Process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30475" y="9647803"/>
            <a:ext cx="16256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39458" y="284794"/>
            <a:ext cx="2080039" cy="111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  <a:r>
              <a:rPr lang="en-US" sz="3992">
                <a:solidFill>
                  <a:srgbClr val="000000"/>
                </a:solidFill>
                <a:latin typeface="Awesome Lathusca"/>
              </a:rPr>
              <a:t>Work Escape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639788" y="284527"/>
            <a:ext cx="939690" cy="1263642"/>
          </a:xfrm>
          <a:custGeom>
            <a:avLst/>
            <a:gdLst/>
            <a:ahLst/>
            <a:cxnLst/>
            <a:rect r="r" b="b" t="t" l="l"/>
            <a:pathLst>
              <a:path h="1263642" w="939690">
                <a:moveTo>
                  <a:pt x="0" y="0"/>
                </a:moveTo>
                <a:lnTo>
                  <a:pt x="939690" y="0"/>
                </a:lnTo>
                <a:lnTo>
                  <a:pt x="939690" y="1263642"/>
                </a:lnTo>
                <a:lnTo>
                  <a:pt x="0" y="12636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7045179" y="961241"/>
            <a:ext cx="317180" cy="365722"/>
          </a:xfrm>
          <a:custGeom>
            <a:avLst/>
            <a:gdLst/>
            <a:ahLst/>
            <a:cxnLst/>
            <a:rect r="r" b="b" t="t" l="l"/>
            <a:pathLst>
              <a:path h="365722" w="317180">
                <a:moveTo>
                  <a:pt x="0" y="0"/>
                </a:moveTo>
                <a:lnTo>
                  <a:pt x="317180" y="0"/>
                </a:lnTo>
                <a:lnTo>
                  <a:pt x="317180" y="365722"/>
                </a:lnTo>
                <a:lnTo>
                  <a:pt x="0" y="3657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312863" y="1144102"/>
            <a:ext cx="98992" cy="282834"/>
          </a:xfrm>
          <a:custGeom>
            <a:avLst/>
            <a:gdLst/>
            <a:ahLst/>
            <a:cxnLst/>
            <a:rect r="r" b="b" t="t" l="l"/>
            <a:pathLst>
              <a:path h="282834" w="98992">
                <a:moveTo>
                  <a:pt x="0" y="0"/>
                </a:moveTo>
                <a:lnTo>
                  <a:pt x="98992" y="0"/>
                </a:lnTo>
                <a:lnTo>
                  <a:pt x="98992" y="282834"/>
                </a:lnTo>
                <a:lnTo>
                  <a:pt x="0" y="28283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614928" y="515688"/>
            <a:ext cx="272513" cy="4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Awesome Lathusca"/>
              </a:rPr>
              <a:t>&amp;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5271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56976" y="2549879"/>
            <a:ext cx="16322502" cy="5899668"/>
            <a:chOff x="0" y="0"/>
            <a:chExt cx="21763336" cy="7866224"/>
          </a:xfrm>
        </p:grpSpPr>
        <p:sp>
          <p:nvSpPr>
            <p:cNvPr name="Freeform 4" id="4"/>
            <p:cNvSpPr/>
            <p:nvPr/>
          </p:nvSpPr>
          <p:spPr>
            <a:xfrm flipH="false" flipV="false" rot="2700000">
              <a:off x="3288633" y="366266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6" y="0"/>
                  </a:lnTo>
                  <a:lnTo>
                    <a:pt x="1568916" y="1701980"/>
                  </a:lnTo>
                  <a:lnTo>
                    <a:pt x="0" y="1701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7706" y="1059488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SALOMÉ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7706" y="1845020"/>
              <a:ext cx="4035385" cy="1131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 M2 biologie moléculaire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011099" y="1157143"/>
              <a:ext cx="4889422" cy="522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Tutorat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7706" y="3729527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ALMA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7706" y="4425852"/>
              <a:ext cx="4035385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 L1 physique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011099" y="4080547"/>
              <a:ext cx="4889422" cy="522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Efficacité en groupe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2700000">
              <a:off x="3288633" y="3019975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6" y="0"/>
                  </a:lnTo>
                  <a:lnTo>
                    <a:pt x="1568916" y="1701980"/>
                  </a:lnTo>
                  <a:lnTo>
                    <a:pt x="0" y="1701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5909078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MOJAN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734866"/>
              <a:ext cx="4035385" cy="1131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 M2 traitement d’images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973393" y="6260098"/>
              <a:ext cx="4889422" cy="522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Gameplay / Musique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2700000">
              <a:off x="3250927" y="5199525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6" y="0"/>
                  </a:lnTo>
                  <a:lnTo>
                    <a:pt x="1568916" y="1701981"/>
                  </a:lnTo>
                  <a:lnTo>
                    <a:pt x="0" y="170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862815" y="1014999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AVIGAÏL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862815" y="1711323"/>
              <a:ext cx="4332186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 M1 physique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6836208" y="819919"/>
              <a:ext cx="4889422" cy="1614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Mauvaise expérience travail de groupe avec une amie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2700000">
              <a:off x="14113741" y="305446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7" y="0"/>
                  </a:lnTo>
                  <a:lnTo>
                    <a:pt x="1568917" y="1701981"/>
                  </a:lnTo>
                  <a:lnTo>
                    <a:pt x="0" y="170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900521" y="3729527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MELIKA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900521" y="4425852"/>
              <a:ext cx="4035385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873914" y="4080547"/>
              <a:ext cx="4889422" cy="522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Sécurité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2700000">
              <a:off x="14151447" y="3019975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7" y="0"/>
                  </a:lnTo>
                  <a:lnTo>
                    <a:pt x="1568917" y="1701980"/>
                  </a:lnTo>
                  <a:lnTo>
                    <a:pt x="0" y="1701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144000" y="7023440"/>
            <a:ext cx="8560914" cy="1426108"/>
            <a:chOff x="0" y="0"/>
            <a:chExt cx="2254726" cy="375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54727" cy="375600"/>
            </a:xfrm>
            <a:custGeom>
              <a:avLst/>
              <a:gdLst/>
              <a:ahLst/>
              <a:cxnLst/>
              <a:rect r="r" b="b" t="t" l="l"/>
              <a:pathLst>
                <a:path h="375600" w="2254727">
                  <a:moveTo>
                    <a:pt x="0" y="0"/>
                  </a:moveTo>
                  <a:lnTo>
                    <a:pt x="2254727" y="0"/>
                  </a:lnTo>
                  <a:lnTo>
                    <a:pt x="2254727" y="375600"/>
                  </a:lnTo>
                  <a:lnTo>
                    <a:pt x="0" y="375600"/>
                  </a:lnTo>
                  <a:close/>
                </a:path>
              </a:pathLst>
            </a:custGeom>
            <a:solidFill>
              <a:srgbClr val="E4F3F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254726" cy="41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028700" y="9685903"/>
            <a:ext cx="2579025" cy="318135"/>
            <a:chOff x="0" y="0"/>
            <a:chExt cx="3438700" cy="42418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067025" y="52506"/>
              <a:ext cx="371674" cy="37167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5271FF"/>
                  </a:solidFill>
                  <a:latin typeface="Nourd"/>
                </a:rPr>
                <a:t>Découverte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467175">
            <a:off x="9418227" y="7436224"/>
            <a:ext cx="1316253" cy="600541"/>
          </a:xfrm>
          <a:custGeom>
            <a:avLst/>
            <a:gdLst/>
            <a:ahLst/>
            <a:cxnLst/>
            <a:rect r="r" b="b" t="t" l="l"/>
            <a:pathLst>
              <a:path h="600541" w="1316253">
                <a:moveTo>
                  <a:pt x="0" y="0"/>
                </a:moveTo>
                <a:lnTo>
                  <a:pt x="1316253" y="0"/>
                </a:lnTo>
                <a:lnTo>
                  <a:pt x="1316253" y="600540"/>
                </a:lnTo>
                <a:lnTo>
                  <a:pt x="0" y="600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333809" y="9647803"/>
            <a:ext cx="15589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1028700"/>
            <a:ext cx="899189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Points d’interaction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874970" y="7446716"/>
            <a:ext cx="6384330" cy="522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  <a:spcBef>
                <a:spcPct val="0"/>
              </a:spcBef>
            </a:pPr>
            <a:r>
              <a:rPr lang="en-US" sz="3057">
                <a:solidFill>
                  <a:srgbClr val="000000"/>
                </a:solidFill>
                <a:latin typeface="Nourd Bold"/>
              </a:rPr>
              <a:t>Motivation de travail en groupe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539458" y="284794"/>
            <a:ext cx="2080039" cy="111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  <a:r>
              <a:rPr lang="en-US" sz="3992">
                <a:solidFill>
                  <a:srgbClr val="000000"/>
                </a:solidFill>
                <a:latin typeface="Awesome Lathusca"/>
              </a:rPr>
              <a:t>Work Escape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6639788" y="284527"/>
            <a:ext cx="939690" cy="1263642"/>
          </a:xfrm>
          <a:custGeom>
            <a:avLst/>
            <a:gdLst/>
            <a:ahLst/>
            <a:cxnLst/>
            <a:rect r="r" b="b" t="t" l="l"/>
            <a:pathLst>
              <a:path h="1263642" w="939690">
                <a:moveTo>
                  <a:pt x="0" y="0"/>
                </a:moveTo>
                <a:lnTo>
                  <a:pt x="939690" y="0"/>
                </a:lnTo>
                <a:lnTo>
                  <a:pt x="939690" y="1263642"/>
                </a:lnTo>
                <a:lnTo>
                  <a:pt x="0" y="126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7045179" y="961241"/>
            <a:ext cx="317180" cy="365722"/>
          </a:xfrm>
          <a:custGeom>
            <a:avLst/>
            <a:gdLst/>
            <a:ahLst/>
            <a:cxnLst/>
            <a:rect r="r" b="b" t="t" l="l"/>
            <a:pathLst>
              <a:path h="365722" w="317180">
                <a:moveTo>
                  <a:pt x="0" y="0"/>
                </a:moveTo>
                <a:lnTo>
                  <a:pt x="317180" y="0"/>
                </a:lnTo>
                <a:lnTo>
                  <a:pt x="317180" y="365722"/>
                </a:lnTo>
                <a:lnTo>
                  <a:pt x="0" y="365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7312863" y="1144102"/>
            <a:ext cx="98992" cy="282834"/>
          </a:xfrm>
          <a:custGeom>
            <a:avLst/>
            <a:gdLst/>
            <a:ahLst/>
            <a:cxnLst/>
            <a:rect r="r" b="b" t="t" l="l"/>
            <a:pathLst>
              <a:path h="282834" w="98992">
                <a:moveTo>
                  <a:pt x="0" y="0"/>
                </a:moveTo>
                <a:lnTo>
                  <a:pt x="98992" y="0"/>
                </a:lnTo>
                <a:lnTo>
                  <a:pt x="98992" y="282834"/>
                </a:lnTo>
                <a:lnTo>
                  <a:pt x="0" y="282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7614928" y="515688"/>
            <a:ext cx="272513" cy="4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Awesome Lathusca"/>
              </a:rPr>
              <a:t>&amp;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4810484" y="7488173"/>
            <a:ext cx="1096036" cy="2107762"/>
          </a:xfrm>
          <a:custGeom>
            <a:avLst/>
            <a:gdLst/>
            <a:ahLst/>
            <a:cxnLst/>
            <a:rect r="r" b="b" t="t" l="l"/>
            <a:pathLst>
              <a:path h="2107762" w="1096036">
                <a:moveTo>
                  <a:pt x="0" y="0"/>
                </a:moveTo>
                <a:lnTo>
                  <a:pt x="1096036" y="0"/>
                </a:lnTo>
                <a:lnTo>
                  <a:pt x="1096036" y="2107762"/>
                </a:lnTo>
                <a:lnTo>
                  <a:pt x="0" y="210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70973" y="4801925"/>
            <a:ext cx="775058" cy="2243588"/>
          </a:xfrm>
          <a:custGeom>
            <a:avLst/>
            <a:gdLst/>
            <a:ahLst/>
            <a:cxnLst/>
            <a:rect r="r" b="b" t="t" l="l"/>
            <a:pathLst>
              <a:path h="2243588" w="775058">
                <a:moveTo>
                  <a:pt x="0" y="0"/>
                </a:moveTo>
                <a:lnTo>
                  <a:pt x="775058" y="0"/>
                </a:lnTo>
                <a:lnTo>
                  <a:pt x="775058" y="2243587"/>
                </a:lnTo>
                <a:lnTo>
                  <a:pt x="0" y="2243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10484" y="1917027"/>
            <a:ext cx="763604" cy="2386264"/>
          </a:xfrm>
          <a:custGeom>
            <a:avLst/>
            <a:gdLst/>
            <a:ahLst/>
            <a:cxnLst/>
            <a:rect r="r" b="b" t="t" l="l"/>
            <a:pathLst>
              <a:path h="2386264" w="763604">
                <a:moveTo>
                  <a:pt x="0" y="0"/>
                </a:moveTo>
                <a:lnTo>
                  <a:pt x="763604" y="0"/>
                </a:lnTo>
                <a:lnTo>
                  <a:pt x="763604" y="2386264"/>
                </a:lnTo>
                <a:lnTo>
                  <a:pt x="0" y="2386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9685903"/>
            <a:ext cx="2579025" cy="318135"/>
            <a:chOff x="0" y="0"/>
            <a:chExt cx="3438700" cy="42418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067025" y="52506"/>
              <a:ext cx="371674" cy="37167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5271FF"/>
                  </a:solidFill>
                  <a:latin typeface="Nourd"/>
                </a:rPr>
                <a:t>Découverte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63843" y="2886321"/>
            <a:ext cx="259896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ourd Semi-Bold"/>
              </a:rPr>
              <a:t>PERSONA 1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63843" y="5143500"/>
            <a:ext cx="259896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ourd Semi-Bold"/>
              </a:rPr>
              <a:t>PERSONA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93258" y="7943971"/>
            <a:ext cx="194013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Nourd Semi-Bold"/>
              </a:rPr>
              <a:t>PERSONA </a:t>
            </a:r>
          </a:p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ourd Semi-Bold"/>
              </a:rPr>
              <a:t>EXTREME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30280" y="7336276"/>
            <a:ext cx="10815750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Gabriel, 18 ans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Etudiant en école d’ingénieur + licence de Maths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A sauté 2 classes au collège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Passionné par les sciences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Adore faire de nouvelles rencontres -&gt; motive à travailler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30280" y="4658798"/>
            <a:ext cx="9356969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Léa, 21 ans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Etudiante en informatique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N’aime pas travailler en groupe sur un même sujet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Aime bien expliquer ce qu’elle a compris :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urd"/>
              </a:rPr>
              <a:t>                                       - fixer ses idées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urd"/>
              </a:rPr>
              <a:t>                                       - </a:t>
            </a:r>
            <a:r>
              <a:rPr lang="en-US" sz="2400">
                <a:solidFill>
                  <a:srgbClr val="000000"/>
                </a:solidFill>
                <a:latin typeface="Nourd"/>
              </a:rPr>
              <a:t>s’assurer qu’elle a bien assimilé le sujet.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30280" y="1878927"/>
            <a:ext cx="9533029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Nathan, 22 ans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Etudiant en M1 d’actuariat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Cherche un endroit où étudier après les cours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Travaille seul mais n’a pas toujours la motivation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Aimerait trouver un ou plusieurs étudiants dans le même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urd"/>
              </a:rPr>
              <a:t>      cas que lui afin de s’encourager mutuellement.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028700"/>
            <a:ext cx="362361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Personas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0158" y="9647803"/>
            <a:ext cx="1631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6</a:t>
            </a:r>
          </a:p>
        </p:txBody>
      </p:sp>
      <p:sp>
        <p:nvSpPr>
          <p:cNvPr name="AutoShape 32" id="32"/>
          <p:cNvSpPr/>
          <p:nvPr/>
        </p:nvSpPr>
        <p:spPr>
          <a:xfrm>
            <a:off x="5162808" y="467784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5162808" y="7355326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5271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685903"/>
            <a:ext cx="2579025" cy="318135"/>
            <a:chOff x="0" y="0"/>
            <a:chExt cx="3438700" cy="4241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067025" y="52506"/>
              <a:ext cx="371674" cy="37167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5271FF"/>
                  </a:solidFill>
                  <a:latin typeface="Nourd"/>
                </a:rPr>
                <a:t>Découverte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452554" y="4456583"/>
            <a:ext cx="1208574" cy="2802490"/>
          </a:xfrm>
          <a:custGeom>
            <a:avLst/>
            <a:gdLst/>
            <a:ahLst/>
            <a:cxnLst/>
            <a:rect r="r" b="b" t="t" l="l"/>
            <a:pathLst>
              <a:path h="2802490" w="1208574">
                <a:moveTo>
                  <a:pt x="0" y="0"/>
                </a:moveTo>
                <a:lnTo>
                  <a:pt x="1208574" y="0"/>
                </a:lnTo>
                <a:lnTo>
                  <a:pt x="1208574" y="2802490"/>
                </a:lnTo>
                <a:lnTo>
                  <a:pt x="0" y="2802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663285" y="3443958"/>
            <a:ext cx="1436150" cy="2802490"/>
            <a:chOff x="0" y="0"/>
            <a:chExt cx="1914866" cy="37366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11432" cy="3736653"/>
            </a:xfrm>
            <a:custGeom>
              <a:avLst/>
              <a:gdLst/>
              <a:ahLst/>
              <a:cxnLst/>
              <a:rect r="r" b="b" t="t" l="l"/>
              <a:pathLst>
                <a:path h="3736653" w="1611432">
                  <a:moveTo>
                    <a:pt x="0" y="0"/>
                  </a:moveTo>
                  <a:lnTo>
                    <a:pt x="1611432" y="0"/>
                  </a:lnTo>
                  <a:lnTo>
                    <a:pt x="1611432" y="3736653"/>
                  </a:lnTo>
                  <a:lnTo>
                    <a:pt x="0" y="3736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1307997" y="1372346"/>
              <a:ext cx="606869" cy="991961"/>
              <a:chOff x="0" y="0"/>
              <a:chExt cx="5365750" cy="877062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365750" cy="8770620"/>
              </a:xfrm>
              <a:custGeom>
                <a:avLst/>
                <a:gdLst/>
                <a:ahLst/>
                <a:cxnLst/>
                <a:rect r="r" b="b" t="t" l="l"/>
                <a:pathLst>
                  <a:path h="8770620" w="5365750">
                    <a:moveTo>
                      <a:pt x="4318000" y="0"/>
                    </a:moveTo>
                    <a:lnTo>
                      <a:pt x="1046480" y="0"/>
                    </a:lnTo>
                    <a:cubicBezTo>
                      <a:pt x="471170" y="0"/>
                      <a:pt x="0" y="471170"/>
                      <a:pt x="0" y="1046480"/>
                    </a:cubicBezTo>
                    <a:lnTo>
                      <a:pt x="0" y="7724140"/>
                    </a:lnTo>
                    <a:cubicBezTo>
                      <a:pt x="0" y="8299450"/>
                      <a:pt x="471170" y="8770620"/>
                      <a:pt x="1046480" y="8770620"/>
                    </a:cubicBezTo>
                    <a:lnTo>
                      <a:pt x="4318000" y="8770620"/>
                    </a:lnTo>
                    <a:cubicBezTo>
                      <a:pt x="4893310" y="8770620"/>
                      <a:pt x="5364480" y="8299451"/>
                      <a:pt x="5364480" y="7724140"/>
                    </a:cubicBezTo>
                    <a:lnTo>
                      <a:pt x="5364480" y="1046480"/>
                    </a:lnTo>
                    <a:cubicBezTo>
                      <a:pt x="5365750" y="471170"/>
                      <a:pt x="4894580" y="0"/>
                      <a:pt x="4318000" y="0"/>
                    </a:cubicBezTo>
                    <a:close/>
                    <a:moveTo>
                      <a:pt x="2682240" y="8200390"/>
                    </a:moveTo>
                    <a:cubicBezTo>
                      <a:pt x="2392680" y="8200390"/>
                      <a:pt x="2159000" y="7965440"/>
                      <a:pt x="2159000" y="7677150"/>
                    </a:cubicBezTo>
                    <a:cubicBezTo>
                      <a:pt x="2159000" y="7388860"/>
                      <a:pt x="2393950" y="7153910"/>
                      <a:pt x="2682240" y="7153910"/>
                    </a:cubicBezTo>
                    <a:cubicBezTo>
                      <a:pt x="2971800" y="7153910"/>
                      <a:pt x="3205480" y="7388860"/>
                      <a:pt x="3205480" y="7677150"/>
                    </a:cubicBezTo>
                    <a:cubicBezTo>
                      <a:pt x="3205480" y="7965440"/>
                      <a:pt x="2971800" y="8200390"/>
                      <a:pt x="2682240" y="8200390"/>
                    </a:cubicBezTo>
                    <a:close/>
                    <a:moveTo>
                      <a:pt x="4907280" y="6630670"/>
                    </a:moveTo>
                    <a:lnTo>
                      <a:pt x="458470" y="6630670"/>
                    </a:lnTo>
                    <a:lnTo>
                      <a:pt x="458470" y="1308100"/>
                    </a:lnTo>
                    <a:lnTo>
                      <a:pt x="4907280" y="1308100"/>
                    </a:lnTo>
                    <a:lnTo>
                      <a:pt x="4907280" y="663067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458470" y="1308100"/>
                <a:ext cx="4448810" cy="5321300"/>
              </a:xfrm>
              <a:custGeom>
                <a:avLst/>
                <a:gdLst/>
                <a:ahLst/>
                <a:cxnLst/>
                <a:rect r="r" b="b" t="t" l="l"/>
                <a:pathLst>
                  <a:path h="5321300" w="4448810">
                    <a:moveTo>
                      <a:pt x="0" y="0"/>
                    </a:moveTo>
                    <a:lnTo>
                      <a:pt x="4448810" y="0"/>
                    </a:lnTo>
                    <a:lnTo>
                      <a:pt x="4448810" y="5321300"/>
                    </a:lnTo>
                    <a:lnTo>
                      <a:pt x="0" y="53213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3661128" y="2893695"/>
            <a:ext cx="1803604" cy="1770811"/>
          </a:xfrm>
          <a:custGeom>
            <a:avLst/>
            <a:gdLst/>
            <a:ahLst/>
            <a:cxnLst/>
            <a:rect r="r" b="b" t="t" l="l"/>
            <a:pathLst>
              <a:path h="1770811" w="1803604">
                <a:moveTo>
                  <a:pt x="0" y="0"/>
                </a:moveTo>
                <a:lnTo>
                  <a:pt x="1803604" y="0"/>
                </a:lnTo>
                <a:lnTo>
                  <a:pt x="1803604" y="1770811"/>
                </a:lnTo>
                <a:lnTo>
                  <a:pt x="0" y="17708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205221" y="3083565"/>
            <a:ext cx="5531480" cy="3707749"/>
          </a:xfrm>
          <a:custGeom>
            <a:avLst/>
            <a:gdLst/>
            <a:ahLst/>
            <a:cxnLst/>
            <a:rect r="r" b="b" t="t" l="l"/>
            <a:pathLst>
              <a:path h="3707749" w="5531480">
                <a:moveTo>
                  <a:pt x="0" y="0"/>
                </a:moveTo>
                <a:lnTo>
                  <a:pt x="5531479" y="0"/>
                </a:lnTo>
                <a:lnTo>
                  <a:pt x="5531479" y="3707749"/>
                </a:lnTo>
                <a:lnTo>
                  <a:pt x="0" y="3707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626650" y="3670534"/>
            <a:ext cx="3707749" cy="1987945"/>
          </a:xfrm>
          <a:custGeom>
            <a:avLst/>
            <a:gdLst/>
            <a:ahLst/>
            <a:cxnLst/>
            <a:rect r="r" b="b" t="t" l="l"/>
            <a:pathLst>
              <a:path h="1987945" w="3707749">
                <a:moveTo>
                  <a:pt x="0" y="0"/>
                </a:moveTo>
                <a:lnTo>
                  <a:pt x="3707749" y="0"/>
                </a:lnTo>
                <a:lnTo>
                  <a:pt x="3707749" y="1987945"/>
                </a:lnTo>
                <a:lnTo>
                  <a:pt x="0" y="19879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19478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1028700"/>
            <a:ext cx="362361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Scenarios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1507" y="9647803"/>
            <a:ext cx="1604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08339" y="8023860"/>
            <a:ext cx="352524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Vient d’arriver à la fac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39994" y="8004810"/>
            <a:ext cx="3657881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urd"/>
              </a:rPr>
              <a:t>2. Se connecte à l’appli pour réserver une salle de travail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26650" y="8004810"/>
            <a:ext cx="370774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urd"/>
              </a:rPr>
              <a:t>3. Choix du groupe de travail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5400000">
            <a:off x="6378260" y="2991328"/>
            <a:ext cx="5531480" cy="3707749"/>
          </a:xfrm>
          <a:custGeom>
            <a:avLst/>
            <a:gdLst/>
            <a:ahLst/>
            <a:cxnLst/>
            <a:rect r="r" b="b" t="t" l="l"/>
            <a:pathLst>
              <a:path h="3707749" w="5531480">
                <a:moveTo>
                  <a:pt x="0" y="0"/>
                </a:moveTo>
                <a:lnTo>
                  <a:pt x="5531480" y="0"/>
                </a:lnTo>
                <a:lnTo>
                  <a:pt x="5531480" y="3707750"/>
                </a:lnTo>
                <a:lnTo>
                  <a:pt x="0" y="3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5400000">
            <a:off x="11714784" y="3083565"/>
            <a:ext cx="5531480" cy="3707749"/>
          </a:xfrm>
          <a:custGeom>
            <a:avLst/>
            <a:gdLst/>
            <a:ahLst/>
            <a:cxnLst/>
            <a:rect r="r" b="b" t="t" l="l"/>
            <a:pathLst>
              <a:path h="3707749" w="5531480">
                <a:moveTo>
                  <a:pt x="0" y="0"/>
                </a:moveTo>
                <a:lnTo>
                  <a:pt x="5531480" y="0"/>
                </a:lnTo>
                <a:lnTo>
                  <a:pt x="5531480" y="3707749"/>
                </a:lnTo>
                <a:lnTo>
                  <a:pt x="0" y="3707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585520" y="1630182"/>
            <a:ext cx="5720383" cy="7627178"/>
          </a:xfrm>
          <a:custGeom>
            <a:avLst/>
            <a:gdLst/>
            <a:ahLst/>
            <a:cxnLst/>
            <a:rect r="r" b="b" t="t" l="l"/>
            <a:pathLst>
              <a:path h="7627178" w="5720383">
                <a:moveTo>
                  <a:pt x="0" y="0"/>
                </a:moveTo>
                <a:lnTo>
                  <a:pt x="5720383" y="0"/>
                </a:lnTo>
                <a:lnTo>
                  <a:pt x="5720383" y="7627177"/>
                </a:lnTo>
                <a:lnTo>
                  <a:pt x="0" y="762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8CB561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5202968"/>
            <a:ext cx="8560914" cy="1997259"/>
            <a:chOff x="0" y="0"/>
            <a:chExt cx="11414553" cy="266301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414553" cy="1901477"/>
              <a:chOff x="0" y="0"/>
              <a:chExt cx="2254726" cy="3756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54727" cy="375600"/>
              </a:xfrm>
              <a:custGeom>
                <a:avLst/>
                <a:gdLst/>
                <a:ahLst/>
                <a:cxnLst/>
                <a:rect r="r" b="b" t="t" l="l"/>
                <a:pathLst>
                  <a:path h="375600" w="2254727">
                    <a:moveTo>
                      <a:pt x="0" y="0"/>
                    </a:moveTo>
                    <a:lnTo>
                      <a:pt x="2254727" y="0"/>
                    </a:lnTo>
                    <a:lnTo>
                      <a:pt x="2254727" y="375600"/>
                    </a:lnTo>
                    <a:lnTo>
                      <a:pt x="0" y="375600"/>
                    </a:lnTo>
                    <a:close/>
                  </a:path>
                </a:pathLst>
              </a:custGeom>
              <a:solidFill>
                <a:srgbClr val="F3F4E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254726" cy="413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551814" y="493228"/>
              <a:ext cx="5377617" cy="2169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80"/>
                </a:lnSpc>
              </a:pPr>
              <a:r>
                <a:rPr lang="en-US" sz="3128">
                  <a:solidFill>
                    <a:srgbClr val="000000"/>
                  </a:solidFill>
                  <a:latin typeface="Nourd"/>
                </a:rPr>
                <a:t>Mêler TRAVAIL + FUN </a:t>
              </a:r>
            </a:p>
            <a:p>
              <a:pPr>
                <a:lnSpc>
                  <a:spcPts val="4380"/>
                </a:lnSpc>
              </a:pPr>
            </a:p>
            <a:p>
              <a:pPr>
                <a:lnSpc>
                  <a:spcPts val="4380"/>
                </a:lnSpc>
              </a:pPr>
              <a:r>
                <a:rPr lang="en-US" sz="3128">
                  <a:solidFill>
                    <a:srgbClr val="000000"/>
                  </a:solidFill>
                  <a:latin typeface="Nourd"/>
                </a:rPr>
                <a:t> 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530785"/>
              <a:ext cx="1755004" cy="800721"/>
            </a:xfrm>
            <a:custGeom>
              <a:avLst/>
              <a:gdLst/>
              <a:ahLst/>
              <a:cxnLst/>
              <a:rect r="r" b="b" t="t" l="l"/>
              <a:pathLst>
                <a:path h="800721" w="1755004">
                  <a:moveTo>
                    <a:pt x="0" y="0"/>
                  </a:moveTo>
                  <a:lnTo>
                    <a:pt x="1755004" y="0"/>
                  </a:lnTo>
                  <a:lnTo>
                    <a:pt x="1755004" y="800721"/>
                  </a:lnTo>
                  <a:lnTo>
                    <a:pt x="0" y="800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81961" y="2700246"/>
            <a:ext cx="6225406" cy="108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5520" indent="-337760" lvl="1">
              <a:lnSpc>
                <a:spcPts val="4380"/>
              </a:lnSpc>
              <a:buFont typeface="Arial"/>
              <a:buChar char="•"/>
            </a:pPr>
            <a:r>
              <a:rPr lang="en-US" sz="3128">
                <a:solidFill>
                  <a:srgbClr val="000000"/>
                </a:solidFill>
                <a:latin typeface="Nourd"/>
              </a:rPr>
              <a:t>Beaucoup de post-it utilisés...  </a:t>
            </a:r>
          </a:p>
          <a:p>
            <a:pPr marL="675520" indent="-337760" lvl="1">
              <a:lnSpc>
                <a:spcPts val="4380"/>
              </a:lnSpc>
              <a:buFont typeface="Arial"/>
              <a:buChar char="•"/>
            </a:pPr>
            <a:r>
              <a:rPr lang="en-US" sz="3128">
                <a:solidFill>
                  <a:srgbClr val="000000"/>
                </a:solidFill>
                <a:latin typeface="Nourd"/>
              </a:rPr>
              <a:t>ET des idées folles...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1241701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Brainstorming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31190" y="9647803"/>
            <a:ext cx="16113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8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9685903"/>
            <a:ext cx="2224069" cy="318135"/>
            <a:chOff x="0" y="0"/>
            <a:chExt cx="2965425" cy="42418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B56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8CB561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8CB561"/>
                  </a:solidFill>
                  <a:latin typeface="Nourd"/>
                </a:rPr>
                <a:t>Innovation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6060" y="3596929"/>
            <a:ext cx="18288000" cy="669007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8CB56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241701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Diagramme d’affinité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95850" y="4065713"/>
            <a:ext cx="4341495" cy="50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2993" u="sng">
                <a:solidFill>
                  <a:srgbClr val="000000"/>
                </a:solidFill>
                <a:latin typeface="Nourd Bold"/>
              </a:rPr>
              <a:t>Catégories retenues :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0475" y="9647803"/>
            <a:ext cx="16256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9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9685903"/>
            <a:ext cx="2224069" cy="318135"/>
            <a:chOff x="0" y="0"/>
            <a:chExt cx="2965425" cy="42418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B56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B561"/>
              </a:solidFill>
              <a:ln w="38100" cap="sq">
                <a:solidFill>
                  <a:srgbClr val="8CB561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8CB561"/>
                  </a:solidFill>
                  <a:latin typeface="Nourd"/>
                </a:rPr>
                <a:t>Innovation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158902" y="5067300"/>
            <a:ext cx="9970196" cy="252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5445" indent="-387722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000000"/>
                </a:solidFill>
                <a:latin typeface="Nourd"/>
              </a:rPr>
              <a:t>Organisation de la séance ; timer, matériel...</a:t>
            </a:r>
          </a:p>
          <a:p>
            <a:pPr marL="775445" indent="-387722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000000"/>
                </a:solidFill>
                <a:latin typeface="Nourd"/>
              </a:rPr>
              <a:t>Compte utilisateur</a:t>
            </a:r>
          </a:p>
          <a:p>
            <a:pPr marL="775445" indent="-387722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000000"/>
                </a:solidFill>
                <a:latin typeface="Nourd"/>
              </a:rPr>
              <a:t>Jeux pour rendre la session plus amusante</a:t>
            </a:r>
          </a:p>
          <a:p>
            <a:pPr marL="775445" indent="-387722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000000"/>
                </a:solidFill>
                <a:latin typeface="Nourd"/>
              </a:rPr>
              <a:t>Système de punitions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DAF_NfIqBgU</dc:identifier>
  <dcterms:modified xsi:type="dcterms:W3CDTF">2011-08-01T06:04:30Z</dcterms:modified>
  <cp:revision>1</cp:revision>
  <dc:title>Work Escape</dc:title>
</cp:coreProperties>
</file>